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9" r:id="rId2"/>
    <p:sldId id="260" r:id="rId3"/>
    <p:sldId id="261" r:id="rId4"/>
    <p:sldId id="263" r:id="rId5"/>
    <p:sldId id="271" r:id="rId6"/>
    <p:sldId id="272" r:id="rId7"/>
    <p:sldId id="268" r:id="rId8"/>
    <p:sldId id="27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52123E-28D7-594E-9406-3786760EF2C8}">
          <p14:sldIdLst>
            <p14:sldId id="269"/>
            <p14:sldId id="260"/>
            <p14:sldId id="261"/>
            <p14:sldId id="263"/>
            <p14:sldId id="271"/>
            <p14:sldId id="272"/>
            <p14:sldId id="268"/>
            <p14:sldId id="273"/>
            <p14:sldId id="264"/>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07"/>
  </p:normalViewPr>
  <p:slideViewPr>
    <p:cSldViewPr snapToGrid="0">
      <p:cViewPr>
        <p:scale>
          <a:sx n="105" d="100"/>
          <a:sy n="105" d="100"/>
        </p:scale>
        <p:origin x="840" y="66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C1A9A-9A95-4DD8-F198-C28754AE5B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D86D7A-8C3B-90C6-DC8A-AE0F2ECEB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C154D8-D738-B1A3-4FEB-8056BBFD60C4}"/>
              </a:ext>
            </a:extLst>
          </p:cNvPr>
          <p:cNvSpPr>
            <a:spLocks noGrp="1"/>
          </p:cNvSpPr>
          <p:nvPr>
            <p:ph type="dt" sz="half" idx="10"/>
          </p:nvPr>
        </p:nvSpPr>
        <p:spPr/>
        <p:txBody>
          <a:bodyPr/>
          <a:lstStyle/>
          <a:p>
            <a:fld id="{77C22604-2181-5746-81CE-E0B22360D946}" type="datetimeFigureOut">
              <a:rPr lang="en-US" smtClean="0"/>
              <a:t>11/26/22</a:t>
            </a:fld>
            <a:endParaRPr lang="en-US"/>
          </a:p>
        </p:txBody>
      </p:sp>
      <p:sp>
        <p:nvSpPr>
          <p:cNvPr id="5" name="Footer Placeholder 4">
            <a:extLst>
              <a:ext uri="{FF2B5EF4-FFF2-40B4-BE49-F238E27FC236}">
                <a16:creationId xmlns:a16="http://schemas.microsoft.com/office/drawing/2014/main" id="{574D182F-9A8B-F027-DA0C-0AAF5C164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B3C829-DA73-B27A-B733-0D4FDCC6A363}"/>
              </a:ext>
            </a:extLst>
          </p:cNvPr>
          <p:cNvSpPr>
            <a:spLocks noGrp="1"/>
          </p:cNvSpPr>
          <p:nvPr>
            <p:ph type="sldNum" sz="quarter" idx="12"/>
          </p:nvPr>
        </p:nvSpPr>
        <p:spPr/>
        <p:txBody>
          <a:bodyPr/>
          <a:lstStyle/>
          <a:p>
            <a:fld id="{1D7DAEED-E0C4-0047-B1C5-E61BC063E341}" type="slidenum">
              <a:rPr lang="en-US" smtClean="0"/>
              <a:t>‹#›</a:t>
            </a:fld>
            <a:endParaRPr lang="en-US"/>
          </a:p>
        </p:txBody>
      </p:sp>
    </p:spTree>
    <p:extLst>
      <p:ext uri="{BB962C8B-B14F-4D97-AF65-F5344CB8AC3E}">
        <p14:creationId xmlns:p14="http://schemas.microsoft.com/office/powerpoint/2010/main" val="265533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2BD8-AB3D-855D-656C-72B7C8B416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E9FB42-A036-BC33-7632-7E453CCE8A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69A3E-1B78-0C18-A89A-B2F6CED88A48}"/>
              </a:ext>
            </a:extLst>
          </p:cNvPr>
          <p:cNvSpPr>
            <a:spLocks noGrp="1"/>
          </p:cNvSpPr>
          <p:nvPr>
            <p:ph type="dt" sz="half" idx="10"/>
          </p:nvPr>
        </p:nvSpPr>
        <p:spPr/>
        <p:txBody>
          <a:bodyPr/>
          <a:lstStyle/>
          <a:p>
            <a:fld id="{77C22604-2181-5746-81CE-E0B22360D946}" type="datetimeFigureOut">
              <a:rPr lang="en-US" smtClean="0"/>
              <a:t>11/26/22</a:t>
            </a:fld>
            <a:endParaRPr lang="en-US"/>
          </a:p>
        </p:txBody>
      </p:sp>
      <p:sp>
        <p:nvSpPr>
          <p:cNvPr id="5" name="Footer Placeholder 4">
            <a:extLst>
              <a:ext uri="{FF2B5EF4-FFF2-40B4-BE49-F238E27FC236}">
                <a16:creationId xmlns:a16="http://schemas.microsoft.com/office/drawing/2014/main" id="{A889BFC4-71B7-5F8E-54EB-2ADDFA16C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72288-DA63-2F35-04BA-CC951E1692F7}"/>
              </a:ext>
            </a:extLst>
          </p:cNvPr>
          <p:cNvSpPr>
            <a:spLocks noGrp="1"/>
          </p:cNvSpPr>
          <p:nvPr>
            <p:ph type="sldNum" sz="quarter" idx="12"/>
          </p:nvPr>
        </p:nvSpPr>
        <p:spPr/>
        <p:txBody>
          <a:bodyPr/>
          <a:lstStyle/>
          <a:p>
            <a:fld id="{1D7DAEED-E0C4-0047-B1C5-E61BC063E341}" type="slidenum">
              <a:rPr lang="en-US" smtClean="0"/>
              <a:t>‹#›</a:t>
            </a:fld>
            <a:endParaRPr lang="en-US"/>
          </a:p>
        </p:txBody>
      </p:sp>
    </p:spTree>
    <p:extLst>
      <p:ext uri="{BB962C8B-B14F-4D97-AF65-F5344CB8AC3E}">
        <p14:creationId xmlns:p14="http://schemas.microsoft.com/office/powerpoint/2010/main" val="4103080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C2BD5A-69C4-3796-9EB0-686E16C5F1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EDCA6-29E0-3713-B5AF-3E50C8605A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E48B2-0DA1-EAA3-476F-2D79F1EB8610}"/>
              </a:ext>
            </a:extLst>
          </p:cNvPr>
          <p:cNvSpPr>
            <a:spLocks noGrp="1"/>
          </p:cNvSpPr>
          <p:nvPr>
            <p:ph type="dt" sz="half" idx="10"/>
          </p:nvPr>
        </p:nvSpPr>
        <p:spPr/>
        <p:txBody>
          <a:bodyPr/>
          <a:lstStyle/>
          <a:p>
            <a:fld id="{77C22604-2181-5746-81CE-E0B22360D946}" type="datetimeFigureOut">
              <a:rPr lang="en-US" smtClean="0"/>
              <a:t>11/26/22</a:t>
            </a:fld>
            <a:endParaRPr lang="en-US"/>
          </a:p>
        </p:txBody>
      </p:sp>
      <p:sp>
        <p:nvSpPr>
          <p:cNvPr id="5" name="Footer Placeholder 4">
            <a:extLst>
              <a:ext uri="{FF2B5EF4-FFF2-40B4-BE49-F238E27FC236}">
                <a16:creationId xmlns:a16="http://schemas.microsoft.com/office/drawing/2014/main" id="{DE7EF8C3-819E-E2DC-5509-91399246D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B17FF5-40DE-5207-A784-4CC7EB73B770}"/>
              </a:ext>
            </a:extLst>
          </p:cNvPr>
          <p:cNvSpPr>
            <a:spLocks noGrp="1"/>
          </p:cNvSpPr>
          <p:nvPr>
            <p:ph type="sldNum" sz="quarter" idx="12"/>
          </p:nvPr>
        </p:nvSpPr>
        <p:spPr/>
        <p:txBody>
          <a:bodyPr/>
          <a:lstStyle/>
          <a:p>
            <a:fld id="{1D7DAEED-E0C4-0047-B1C5-E61BC063E341}" type="slidenum">
              <a:rPr lang="en-US" smtClean="0"/>
              <a:t>‹#›</a:t>
            </a:fld>
            <a:endParaRPr lang="en-US"/>
          </a:p>
        </p:txBody>
      </p:sp>
    </p:spTree>
    <p:extLst>
      <p:ext uri="{BB962C8B-B14F-4D97-AF65-F5344CB8AC3E}">
        <p14:creationId xmlns:p14="http://schemas.microsoft.com/office/powerpoint/2010/main" val="977731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EBF4-3631-DFB5-C2AA-3F02E88F91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834DFB-D4E6-5EED-583A-E74BD90699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B12A9-807E-A09B-A5F5-9F13597C466C}"/>
              </a:ext>
            </a:extLst>
          </p:cNvPr>
          <p:cNvSpPr>
            <a:spLocks noGrp="1"/>
          </p:cNvSpPr>
          <p:nvPr>
            <p:ph type="dt" sz="half" idx="10"/>
          </p:nvPr>
        </p:nvSpPr>
        <p:spPr/>
        <p:txBody>
          <a:bodyPr/>
          <a:lstStyle/>
          <a:p>
            <a:fld id="{77C22604-2181-5746-81CE-E0B22360D946}" type="datetimeFigureOut">
              <a:rPr lang="en-US" smtClean="0"/>
              <a:t>11/26/22</a:t>
            </a:fld>
            <a:endParaRPr lang="en-US"/>
          </a:p>
        </p:txBody>
      </p:sp>
      <p:sp>
        <p:nvSpPr>
          <p:cNvPr id="5" name="Footer Placeholder 4">
            <a:extLst>
              <a:ext uri="{FF2B5EF4-FFF2-40B4-BE49-F238E27FC236}">
                <a16:creationId xmlns:a16="http://schemas.microsoft.com/office/drawing/2014/main" id="{B90ACF3A-F8F1-E723-BF1A-00384E749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3C507-776B-2179-4A92-C8A1AF4E164C}"/>
              </a:ext>
            </a:extLst>
          </p:cNvPr>
          <p:cNvSpPr>
            <a:spLocks noGrp="1"/>
          </p:cNvSpPr>
          <p:nvPr>
            <p:ph type="sldNum" sz="quarter" idx="12"/>
          </p:nvPr>
        </p:nvSpPr>
        <p:spPr/>
        <p:txBody>
          <a:bodyPr/>
          <a:lstStyle/>
          <a:p>
            <a:fld id="{1D7DAEED-E0C4-0047-B1C5-E61BC063E341}" type="slidenum">
              <a:rPr lang="en-US" smtClean="0"/>
              <a:t>‹#›</a:t>
            </a:fld>
            <a:endParaRPr lang="en-US"/>
          </a:p>
        </p:txBody>
      </p:sp>
    </p:spTree>
    <p:extLst>
      <p:ext uri="{BB962C8B-B14F-4D97-AF65-F5344CB8AC3E}">
        <p14:creationId xmlns:p14="http://schemas.microsoft.com/office/powerpoint/2010/main" val="2127623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55E54-B2F9-8F41-8F12-490167CA2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9C72AF-B01B-3694-1615-CBB26263EC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35BC0B-95F0-2467-5C6B-2D1740A010DB}"/>
              </a:ext>
            </a:extLst>
          </p:cNvPr>
          <p:cNvSpPr>
            <a:spLocks noGrp="1"/>
          </p:cNvSpPr>
          <p:nvPr>
            <p:ph type="dt" sz="half" idx="10"/>
          </p:nvPr>
        </p:nvSpPr>
        <p:spPr/>
        <p:txBody>
          <a:bodyPr/>
          <a:lstStyle/>
          <a:p>
            <a:fld id="{77C22604-2181-5746-81CE-E0B22360D946}" type="datetimeFigureOut">
              <a:rPr lang="en-US" smtClean="0"/>
              <a:t>11/26/22</a:t>
            </a:fld>
            <a:endParaRPr lang="en-US"/>
          </a:p>
        </p:txBody>
      </p:sp>
      <p:sp>
        <p:nvSpPr>
          <p:cNvPr id="5" name="Footer Placeholder 4">
            <a:extLst>
              <a:ext uri="{FF2B5EF4-FFF2-40B4-BE49-F238E27FC236}">
                <a16:creationId xmlns:a16="http://schemas.microsoft.com/office/drawing/2014/main" id="{F1D38B86-0BFA-5D35-ECFC-0F571B3C3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0A71A-DA7D-2B07-771B-66A384FA4D59}"/>
              </a:ext>
            </a:extLst>
          </p:cNvPr>
          <p:cNvSpPr>
            <a:spLocks noGrp="1"/>
          </p:cNvSpPr>
          <p:nvPr>
            <p:ph type="sldNum" sz="quarter" idx="12"/>
          </p:nvPr>
        </p:nvSpPr>
        <p:spPr/>
        <p:txBody>
          <a:bodyPr/>
          <a:lstStyle/>
          <a:p>
            <a:fld id="{1D7DAEED-E0C4-0047-B1C5-E61BC063E341}" type="slidenum">
              <a:rPr lang="en-US" smtClean="0"/>
              <a:t>‹#›</a:t>
            </a:fld>
            <a:endParaRPr lang="en-US"/>
          </a:p>
        </p:txBody>
      </p:sp>
    </p:spTree>
    <p:extLst>
      <p:ext uri="{BB962C8B-B14F-4D97-AF65-F5344CB8AC3E}">
        <p14:creationId xmlns:p14="http://schemas.microsoft.com/office/powerpoint/2010/main" val="4052442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4CCD-D3D1-79B5-6C78-2204B1204A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33FC5-1CA6-52A5-928E-9283273DDF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127216-C3DA-BF26-8349-B508616053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A32101-3CC7-23D5-32EE-15C4D7F8B84B}"/>
              </a:ext>
            </a:extLst>
          </p:cNvPr>
          <p:cNvSpPr>
            <a:spLocks noGrp="1"/>
          </p:cNvSpPr>
          <p:nvPr>
            <p:ph type="dt" sz="half" idx="10"/>
          </p:nvPr>
        </p:nvSpPr>
        <p:spPr/>
        <p:txBody>
          <a:bodyPr/>
          <a:lstStyle/>
          <a:p>
            <a:fld id="{77C22604-2181-5746-81CE-E0B22360D946}" type="datetimeFigureOut">
              <a:rPr lang="en-US" smtClean="0"/>
              <a:t>11/26/22</a:t>
            </a:fld>
            <a:endParaRPr lang="en-US"/>
          </a:p>
        </p:txBody>
      </p:sp>
      <p:sp>
        <p:nvSpPr>
          <p:cNvPr id="6" name="Footer Placeholder 5">
            <a:extLst>
              <a:ext uri="{FF2B5EF4-FFF2-40B4-BE49-F238E27FC236}">
                <a16:creationId xmlns:a16="http://schemas.microsoft.com/office/drawing/2014/main" id="{B5CFA1AF-BE6A-7EED-CCAB-C29CC57E1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1D98F0-7098-4F01-EFD4-C162FD2EBFD4}"/>
              </a:ext>
            </a:extLst>
          </p:cNvPr>
          <p:cNvSpPr>
            <a:spLocks noGrp="1"/>
          </p:cNvSpPr>
          <p:nvPr>
            <p:ph type="sldNum" sz="quarter" idx="12"/>
          </p:nvPr>
        </p:nvSpPr>
        <p:spPr/>
        <p:txBody>
          <a:bodyPr/>
          <a:lstStyle/>
          <a:p>
            <a:fld id="{1D7DAEED-E0C4-0047-B1C5-E61BC063E341}" type="slidenum">
              <a:rPr lang="en-US" smtClean="0"/>
              <a:t>‹#›</a:t>
            </a:fld>
            <a:endParaRPr lang="en-US"/>
          </a:p>
        </p:txBody>
      </p:sp>
    </p:spTree>
    <p:extLst>
      <p:ext uri="{BB962C8B-B14F-4D97-AF65-F5344CB8AC3E}">
        <p14:creationId xmlns:p14="http://schemas.microsoft.com/office/powerpoint/2010/main" val="3166228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FBC5-0220-90E2-C1BC-0F10B2FA28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4887B9-86F9-1CA4-72A0-AA625B3AA9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26481-37A5-DDA4-E953-AC52FCD66C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67E863-21E5-86A6-4462-00A4134394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E2963-94DA-5250-643C-80AFA241B2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B9FE07-031B-0938-E377-033EA2BEDD87}"/>
              </a:ext>
            </a:extLst>
          </p:cNvPr>
          <p:cNvSpPr>
            <a:spLocks noGrp="1"/>
          </p:cNvSpPr>
          <p:nvPr>
            <p:ph type="dt" sz="half" idx="10"/>
          </p:nvPr>
        </p:nvSpPr>
        <p:spPr/>
        <p:txBody>
          <a:bodyPr/>
          <a:lstStyle/>
          <a:p>
            <a:fld id="{77C22604-2181-5746-81CE-E0B22360D946}" type="datetimeFigureOut">
              <a:rPr lang="en-US" smtClean="0"/>
              <a:t>11/26/22</a:t>
            </a:fld>
            <a:endParaRPr lang="en-US"/>
          </a:p>
        </p:txBody>
      </p:sp>
      <p:sp>
        <p:nvSpPr>
          <p:cNvPr id="8" name="Footer Placeholder 7">
            <a:extLst>
              <a:ext uri="{FF2B5EF4-FFF2-40B4-BE49-F238E27FC236}">
                <a16:creationId xmlns:a16="http://schemas.microsoft.com/office/drawing/2014/main" id="{7614A607-87E2-722C-73FD-4751DAB55B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3D8A2B-E3B8-EE3F-8FA3-74826DF2F286}"/>
              </a:ext>
            </a:extLst>
          </p:cNvPr>
          <p:cNvSpPr>
            <a:spLocks noGrp="1"/>
          </p:cNvSpPr>
          <p:nvPr>
            <p:ph type="sldNum" sz="quarter" idx="12"/>
          </p:nvPr>
        </p:nvSpPr>
        <p:spPr/>
        <p:txBody>
          <a:bodyPr/>
          <a:lstStyle/>
          <a:p>
            <a:fld id="{1D7DAEED-E0C4-0047-B1C5-E61BC063E341}" type="slidenum">
              <a:rPr lang="en-US" smtClean="0"/>
              <a:t>‹#›</a:t>
            </a:fld>
            <a:endParaRPr lang="en-US"/>
          </a:p>
        </p:txBody>
      </p:sp>
    </p:spTree>
    <p:extLst>
      <p:ext uri="{BB962C8B-B14F-4D97-AF65-F5344CB8AC3E}">
        <p14:creationId xmlns:p14="http://schemas.microsoft.com/office/powerpoint/2010/main" val="1458753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F6B1-53B7-C6E1-F6E2-F0522E541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48054A-3704-58CA-04A0-19E5BF2249DD}"/>
              </a:ext>
            </a:extLst>
          </p:cNvPr>
          <p:cNvSpPr>
            <a:spLocks noGrp="1"/>
          </p:cNvSpPr>
          <p:nvPr>
            <p:ph type="dt" sz="half" idx="10"/>
          </p:nvPr>
        </p:nvSpPr>
        <p:spPr/>
        <p:txBody>
          <a:bodyPr/>
          <a:lstStyle/>
          <a:p>
            <a:fld id="{77C22604-2181-5746-81CE-E0B22360D946}" type="datetimeFigureOut">
              <a:rPr lang="en-US" smtClean="0"/>
              <a:t>11/26/22</a:t>
            </a:fld>
            <a:endParaRPr lang="en-US"/>
          </a:p>
        </p:txBody>
      </p:sp>
      <p:sp>
        <p:nvSpPr>
          <p:cNvPr id="4" name="Footer Placeholder 3">
            <a:extLst>
              <a:ext uri="{FF2B5EF4-FFF2-40B4-BE49-F238E27FC236}">
                <a16:creationId xmlns:a16="http://schemas.microsoft.com/office/drawing/2014/main" id="{C76B95D4-2D19-F4CA-640C-F8ECBE57E3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9352D5-97C3-D045-4C59-8AF4951657F5}"/>
              </a:ext>
            </a:extLst>
          </p:cNvPr>
          <p:cNvSpPr>
            <a:spLocks noGrp="1"/>
          </p:cNvSpPr>
          <p:nvPr>
            <p:ph type="sldNum" sz="quarter" idx="12"/>
          </p:nvPr>
        </p:nvSpPr>
        <p:spPr/>
        <p:txBody>
          <a:bodyPr/>
          <a:lstStyle/>
          <a:p>
            <a:fld id="{1D7DAEED-E0C4-0047-B1C5-E61BC063E341}" type="slidenum">
              <a:rPr lang="en-US" smtClean="0"/>
              <a:t>‹#›</a:t>
            </a:fld>
            <a:endParaRPr lang="en-US"/>
          </a:p>
        </p:txBody>
      </p:sp>
    </p:spTree>
    <p:extLst>
      <p:ext uri="{BB962C8B-B14F-4D97-AF65-F5344CB8AC3E}">
        <p14:creationId xmlns:p14="http://schemas.microsoft.com/office/powerpoint/2010/main" val="506231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59318-2448-1219-C5CB-9956D96241E3}"/>
              </a:ext>
            </a:extLst>
          </p:cNvPr>
          <p:cNvSpPr>
            <a:spLocks noGrp="1"/>
          </p:cNvSpPr>
          <p:nvPr>
            <p:ph type="dt" sz="half" idx="10"/>
          </p:nvPr>
        </p:nvSpPr>
        <p:spPr/>
        <p:txBody>
          <a:bodyPr/>
          <a:lstStyle/>
          <a:p>
            <a:fld id="{77C22604-2181-5746-81CE-E0B22360D946}" type="datetimeFigureOut">
              <a:rPr lang="en-US" smtClean="0"/>
              <a:t>11/26/22</a:t>
            </a:fld>
            <a:endParaRPr lang="en-US"/>
          </a:p>
        </p:txBody>
      </p:sp>
      <p:sp>
        <p:nvSpPr>
          <p:cNvPr id="3" name="Footer Placeholder 2">
            <a:extLst>
              <a:ext uri="{FF2B5EF4-FFF2-40B4-BE49-F238E27FC236}">
                <a16:creationId xmlns:a16="http://schemas.microsoft.com/office/drawing/2014/main" id="{1865932A-69C4-1ACA-2AF8-7EB5C0D01A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83303C-5139-B08E-5725-FC9A5DEFF8F0}"/>
              </a:ext>
            </a:extLst>
          </p:cNvPr>
          <p:cNvSpPr>
            <a:spLocks noGrp="1"/>
          </p:cNvSpPr>
          <p:nvPr>
            <p:ph type="sldNum" sz="quarter" idx="12"/>
          </p:nvPr>
        </p:nvSpPr>
        <p:spPr/>
        <p:txBody>
          <a:bodyPr/>
          <a:lstStyle/>
          <a:p>
            <a:fld id="{1D7DAEED-E0C4-0047-B1C5-E61BC063E341}" type="slidenum">
              <a:rPr lang="en-US" smtClean="0"/>
              <a:t>‹#›</a:t>
            </a:fld>
            <a:endParaRPr lang="en-US"/>
          </a:p>
        </p:txBody>
      </p:sp>
    </p:spTree>
    <p:extLst>
      <p:ext uri="{BB962C8B-B14F-4D97-AF65-F5344CB8AC3E}">
        <p14:creationId xmlns:p14="http://schemas.microsoft.com/office/powerpoint/2010/main" val="208115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ECBA-53EA-4D1A-0F40-8D9B7C6A6B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D4352A-9884-9786-6E22-7527DE97E2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17ED64-49DB-F160-8F2B-D98C0C0E6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409DE-63B3-3361-9AEE-207708A2216C}"/>
              </a:ext>
            </a:extLst>
          </p:cNvPr>
          <p:cNvSpPr>
            <a:spLocks noGrp="1"/>
          </p:cNvSpPr>
          <p:nvPr>
            <p:ph type="dt" sz="half" idx="10"/>
          </p:nvPr>
        </p:nvSpPr>
        <p:spPr/>
        <p:txBody>
          <a:bodyPr/>
          <a:lstStyle/>
          <a:p>
            <a:fld id="{77C22604-2181-5746-81CE-E0B22360D946}" type="datetimeFigureOut">
              <a:rPr lang="en-US" smtClean="0"/>
              <a:t>11/26/22</a:t>
            </a:fld>
            <a:endParaRPr lang="en-US"/>
          </a:p>
        </p:txBody>
      </p:sp>
      <p:sp>
        <p:nvSpPr>
          <p:cNvPr id="6" name="Footer Placeholder 5">
            <a:extLst>
              <a:ext uri="{FF2B5EF4-FFF2-40B4-BE49-F238E27FC236}">
                <a16:creationId xmlns:a16="http://schemas.microsoft.com/office/drawing/2014/main" id="{62210BAB-60A8-6EB8-81E9-F6B5744A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E0B24-5EC2-23D5-FE46-81FE1CE214DC}"/>
              </a:ext>
            </a:extLst>
          </p:cNvPr>
          <p:cNvSpPr>
            <a:spLocks noGrp="1"/>
          </p:cNvSpPr>
          <p:nvPr>
            <p:ph type="sldNum" sz="quarter" idx="12"/>
          </p:nvPr>
        </p:nvSpPr>
        <p:spPr/>
        <p:txBody>
          <a:bodyPr/>
          <a:lstStyle/>
          <a:p>
            <a:fld id="{1D7DAEED-E0C4-0047-B1C5-E61BC063E341}" type="slidenum">
              <a:rPr lang="en-US" smtClean="0"/>
              <a:t>‹#›</a:t>
            </a:fld>
            <a:endParaRPr lang="en-US"/>
          </a:p>
        </p:txBody>
      </p:sp>
    </p:spTree>
    <p:extLst>
      <p:ext uri="{BB962C8B-B14F-4D97-AF65-F5344CB8AC3E}">
        <p14:creationId xmlns:p14="http://schemas.microsoft.com/office/powerpoint/2010/main" val="3548229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661-75B5-76E3-760F-15D38A44E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DF672B-4A91-8CE4-C7AC-5954A1DE65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2412A8-1430-A9FF-FA61-D6E38DC79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8B9226-A239-467A-668B-E1E6E21C4A8E}"/>
              </a:ext>
            </a:extLst>
          </p:cNvPr>
          <p:cNvSpPr>
            <a:spLocks noGrp="1"/>
          </p:cNvSpPr>
          <p:nvPr>
            <p:ph type="dt" sz="half" idx="10"/>
          </p:nvPr>
        </p:nvSpPr>
        <p:spPr/>
        <p:txBody>
          <a:bodyPr/>
          <a:lstStyle/>
          <a:p>
            <a:fld id="{77C22604-2181-5746-81CE-E0B22360D946}" type="datetimeFigureOut">
              <a:rPr lang="en-US" smtClean="0"/>
              <a:t>11/26/22</a:t>
            </a:fld>
            <a:endParaRPr lang="en-US"/>
          </a:p>
        </p:txBody>
      </p:sp>
      <p:sp>
        <p:nvSpPr>
          <p:cNvPr id="6" name="Footer Placeholder 5">
            <a:extLst>
              <a:ext uri="{FF2B5EF4-FFF2-40B4-BE49-F238E27FC236}">
                <a16:creationId xmlns:a16="http://schemas.microsoft.com/office/drawing/2014/main" id="{E68345CF-250A-8DA3-C12D-19F63BD199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77F811-2C8A-41F6-6FE8-E9A3AFD5796B}"/>
              </a:ext>
            </a:extLst>
          </p:cNvPr>
          <p:cNvSpPr>
            <a:spLocks noGrp="1"/>
          </p:cNvSpPr>
          <p:nvPr>
            <p:ph type="sldNum" sz="quarter" idx="12"/>
          </p:nvPr>
        </p:nvSpPr>
        <p:spPr/>
        <p:txBody>
          <a:bodyPr/>
          <a:lstStyle/>
          <a:p>
            <a:fld id="{1D7DAEED-E0C4-0047-B1C5-E61BC063E341}" type="slidenum">
              <a:rPr lang="en-US" smtClean="0"/>
              <a:t>‹#›</a:t>
            </a:fld>
            <a:endParaRPr lang="en-US"/>
          </a:p>
        </p:txBody>
      </p:sp>
    </p:spTree>
    <p:extLst>
      <p:ext uri="{BB962C8B-B14F-4D97-AF65-F5344CB8AC3E}">
        <p14:creationId xmlns:p14="http://schemas.microsoft.com/office/powerpoint/2010/main" val="553825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219CA2-CC52-BF42-8EE7-00CC9DC66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4EAE20-8C70-C70D-FD50-A2E0A63B53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826D6B-0E97-57BC-8865-139ED63CE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C22604-2181-5746-81CE-E0B22360D946}" type="datetimeFigureOut">
              <a:rPr lang="en-US" smtClean="0"/>
              <a:t>11/26/22</a:t>
            </a:fld>
            <a:endParaRPr lang="en-US"/>
          </a:p>
        </p:txBody>
      </p:sp>
      <p:sp>
        <p:nvSpPr>
          <p:cNvPr id="5" name="Footer Placeholder 4">
            <a:extLst>
              <a:ext uri="{FF2B5EF4-FFF2-40B4-BE49-F238E27FC236}">
                <a16:creationId xmlns:a16="http://schemas.microsoft.com/office/drawing/2014/main" id="{62AD128A-39CD-DA04-26B4-715779326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82533-DD06-B7FB-175F-1C09B4409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7DAEED-E0C4-0047-B1C5-E61BC063E341}" type="slidenum">
              <a:rPr lang="en-US" smtClean="0"/>
              <a:t>‹#›</a:t>
            </a:fld>
            <a:endParaRPr lang="en-US"/>
          </a:p>
        </p:txBody>
      </p:sp>
    </p:spTree>
    <p:extLst>
      <p:ext uri="{BB962C8B-B14F-4D97-AF65-F5344CB8AC3E}">
        <p14:creationId xmlns:p14="http://schemas.microsoft.com/office/powerpoint/2010/main" val="2180129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0EEEE8F-CC8C-321E-B080-EC5880F97362}"/>
              </a:ext>
            </a:extLst>
          </p:cNvPr>
          <p:cNvSpPr>
            <a:spLocks noGrp="1"/>
          </p:cNvSpPr>
          <p:nvPr>
            <p:ph type="title"/>
          </p:nvPr>
        </p:nvSpPr>
        <p:spPr>
          <a:xfrm>
            <a:off x="1137034" y="609597"/>
            <a:ext cx="9392421" cy="1330841"/>
          </a:xfrm>
        </p:spPr>
        <p:txBody>
          <a:bodyPr>
            <a:normAutofit/>
          </a:bodyPr>
          <a:lstStyle/>
          <a:p>
            <a:r>
              <a:rPr lang="en-US" sz="4400" dirty="0"/>
              <a:t>License Plate Character Recognition</a:t>
            </a:r>
          </a:p>
        </p:txBody>
      </p:sp>
      <p:sp>
        <p:nvSpPr>
          <p:cNvPr id="10" name="Content Placeholder 2">
            <a:extLst>
              <a:ext uri="{FF2B5EF4-FFF2-40B4-BE49-F238E27FC236}">
                <a16:creationId xmlns:a16="http://schemas.microsoft.com/office/drawing/2014/main" id="{DB91188C-BE0D-2F9A-23DA-225CCE638BD8}"/>
              </a:ext>
            </a:extLst>
          </p:cNvPr>
          <p:cNvSpPr>
            <a:spLocks noGrp="1"/>
          </p:cNvSpPr>
          <p:nvPr>
            <p:ph idx="1"/>
          </p:nvPr>
        </p:nvSpPr>
        <p:spPr>
          <a:xfrm>
            <a:off x="1137034" y="2198362"/>
            <a:ext cx="4958966" cy="3917773"/>
          </a:xfrm>
        </p:spPr>
        <p:txBody>
          <a:bodyPr>
            <a:normAutofit/>
          </a:bodyPr>
          <a:lstStyle/>
          <a:p>
            <a:pPr marL="0" indent="0" algn="just">
              <a:buNone/>
            </a:pPr>
            <a:r>
              <a:rPr lang="en-US" sz="2000" dirty="0"/>
              <a:t>Vritangi Kansal</a:t>
            </a:r>
          </a:p>
          <a:p>
            <a:pPr marL="0" indent="0" algn="just">
              <a:buNone/>
            </a:pPr>
            <a:r>
              <a:rPr lang="en-US" sz="2000" dirty="0"/>
              <a:t>Sarthak Awasthi</a:t>
            </a:r>
          </a:p>
          <a:p>
            <a:pPr marL="0" indent="0" algn="just">
              <a:buNone/>
            </a:pPr>
            <a:endParaRPr lang="en-US" sz="2000" dirty="0"/>
          </a:p>
          <a:p>
            <a:pPr marL="0" indent="0" algn="just">
              <a:buNone/>
            </a:pPr>
            <a:r>
              <a:rPr lang="en-US" sz="2000" dirty="0"/>
              <a:t>The project aims to detect the vehicle license plate, segment the characters on that plate, and identify each using a KNN algorithm. All these steps involve some traditional computer vision techniques. The main function takes an image as input and displays the corresponding characters on the car plate as the output. </a:t>
            </a:r>
          </a:p>
        </p:txBody>
      </p:sp>
      <p:pic>
        <p:nvPicPr>
          <p:cNvPr id="11" name="Picture 10" descr="A picture containing text, car, building, outdoor&#10;&#10;Description automatically generated">
            <a:extLst>
              <a:ext uri="{FF2B5EF4-FFF2-40B4-BE49-F238E27FC236}">
                <a16:creationId xmlns:a16="http://schemas.microsoft.com/office/drawing/2014/main" id="{BC2F8A1B-B3E6-B281-0BB2-A480443F684F}"/>
              </a:ext>
            </a:extLst>
          </p:cNvPr>
          <p:cNvPicPr>
            <a:picLocks noChangeAspect="1"/>
          </p:cNvPicPr>
          <p:nvPr/>
        </p:nvPicPr>
        <p:blipFill>
          <a:blip r:embed="rId2"/>
          <a:stretch>
            <a:fillRect/>
          </a:stretch>
        </p:blipFill>
        <p:spPr>
          <a:xfrm>
            <a:off x="6719367" y="2327038"/>
            <a:ext cx="4788505" cy="3471666"/>
          </a:xfrm>
          <a:prstGeom prst="rect">
            <a:avLst/>
          </a:prstGeom>
        </p:spPr>
      </p:pic>
    </p:spTree>
    <p:extLst>
      <p:ext uri="{BB962C8B-B14F-4D97-AF65-F5344CB8AC3E}">
        <p14:creationId xmlns:p14="http://schemas.microsoft.com/office/powerpoint/2010/main" val="1329415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57814-75D6-8519-BDC6-570E47E19278}"/>
              </a:ext>
            </a:extLst>
          </p:cNvPr>
          <p:cNvSpPr>
            <a:spLocks noGrp="1"/>
          </p:cNvSpPr>
          <p:nvPr>
            <p:ph idx="1"/>
          </p:nvPr>
        </p:nvSpPr>
        <p:spPr>
          <a:xfrm>
            <a:off x="838200" y="646176"/>
            <a:ext cx="10515600" cy="5530787"/>
          </a:xfrm>
        </p:spPr>
        <p:txBody>
          <a:bodyPr/>
          <a:lstStyle/>
          <a:p>
            <a:endParaRPr lang="en-US" dirty="0"/>
          </a:p>
          <a:p>
            <a:r>
              <a:rPr lang="en-US" dirty="0"/>
              <a:t>Some characters might not be recognized correctly.</a:t>
            </a:r>
          </a:p>
          <a:p>
            <a:endParaRPr lang="en-US" dirty="0"/>
          </a:p>
        </p:txBody>
      </p:sp>
      <p:pic>
        <p:nvPicPr>
          <p:cNvPr id="5" name="Picture 4">
            <a:extLst>
              <a:ext uri="{FF2B5EF4-FFF2-40B4-BE49-F238E27FC236}">
                <a16:creationId xmlns:a16="http://schemas.microsoft.com/office/drawing/2014/main" id="{95368285-F57A-8A1B-FD5D-5A43A26523DB}"/>
              </a:ext>
            </a:extLst>
          </p:cNvPr>
          <p:cNvPicPr>
            <a:picLocks noChangeAspect="1"/>
          </p:cNvPicPr>
          <p:nvPr/>
        </p:nvPicPr>
        <p:blipFill>
          <a:blip r:embed="rId2"/>
          <a:stretch>
            <a:fillRect/>
          </a:stretch>
        </p:blipFill>
        <p:spPr>
          <a:xfrm>
            <a:off x="1191536" y="3644663"/>
            <a:ext cx="4610100" cy="317500"/>
          </a:xfrm>
          <a:prstGeom prst="rect">
            <a:avLst/>
          </a:prstGeom>
        </p:spPr>
      </p:pic>
      <p:pic>
        <p:nvPicPr>
          <p:cNvPr id="7" name="Picture 6" descr="A black sports car&#10;&#10;Description automatically generated with low confidence">
            <a:extLst>
              <a:ext uri="{FF2B5EF4-FFF2-40B4-BE49-F238E27FC236}">
                <a16:creationId xmlns:a16="http://schemas.microsoft.com/office/drawing/2014/main" id="{A70E30D1-D73C-8BD4-1C16-D2F07C8E90A1}"/>
              </a:ext>
            </a:extLst>
          </p:cNvPr>
          <p:cNvPicPr>
            <a:picLocks noChangeAspect="1"/>
          </p:cNvPicPr>
          <p:nvPr/>
        </p:nvPicPr>
        <p:blipFill>
          <a:blip r:embed="rId3"/>
          <a:stretch>
            <a:fillRect/>
          </a:stretch>
        </p:blipFill>
        <p:spPr>
          <a:xfrm>
            <a:off x="6154972" y="2120038"/>
            <a:ext cx="4954226" cy="3684250"/>
          </a:xfrm>
          <a:prstGeom prst="rect">
            <a:avLst/>
          </a:prstGeom>
        </p:spPr>
      </p:pic>
    </p:spTree>
    <p:extLst>
      <p:ext uri="{BB962C8B-B14F-4D97-AF65-F5344CB8AC3E}">
        <p14:creationId xmlns:p14="http://schemas.microsoft.com/office/powerpoint/2010/main" val="615738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7F61-B5A3-5E55-3E8A-4CF661373084}"/>
              </a:ext>
            </a:extLst>
          </p:cNvPr>
          <p:cNvSpPr>
            <a:spLocks noGrp="1"/>
          </p:cNvSpPr>
          <p:nvPr>
            <p:ph type="title"/>
          </p:nvPr>
        </p:nvSpPr>
        <p:spPr/>
        <p:txBody>
          <a:bodyPr>
            <a:normAutofit/>
          </a:bodyPr>
          <a:lstStyle/>
          <a:p>
            <a:r>
              <a:rPr lang="en-US" dirty="0"/>
              <a:t>Lessons learned</a:t>
            </a:r>
          </a:p>
        </p:txBody>
      </p:sp>
      <p:sp>
        <p:nvSpPr>
          <p:cNvPr id="3" name="Content Placeholder 2">
            <a:extLst>
              <a:ext uri="{FF2B5EF4-FFF2-40B4-BE49-F238E27FC236}">
                <a16:creationId xmlns:a16="http://schemas.microsoft.com/office/drawing/2014/main" id="{0927A4A5-D565-21F4-B99A-568DF0CE574C}"/>
              </a:ext>
            </a:extLst>
          </p:cNvPr>
          <p:cNvSpPr>
            <a:spLocks noGrp="1"/>
          </p:cNvSpPr>
          <p:nvPr>
            <p:ph idx="1"/>
          </p:nvPr>
        </p:nvSpPr>
        <p:spPr/>
        <p:txBody>
          <a:bodyPr/>
          <a:lstStyle/>
          <a:p>
            <a:r>
              <a:rPr lang="en-US" dirty="0"/>
              <a:t>Image quality needs to be sufficiently high to detect characters.</a:t>
            </a:r>
          </a:p>
          <a:p>
            <a:r>
              <a:rPr lang="en-US" dirty="0"/>
              <a:t>Applying preprocessing techniques solves a lot of issues regarding noise and background</a:t>
            </a:r>
          </a:p>
          <a:p>
            <a:r>
              <a:rPr lang="en-US" dirty="0"/>
              <a:t>Hyper parameter tuning(optimization) for a dataset can really improve results but at the same time it might not work for all the use-cases. </a:t>
            </a:r>
          </a:p>
        </p:txBody>
      </p:sp>
    </p:spTree>
    <p:extLst>
      <p:ext uri="{BB962C8B-B14F-4D97-AF65-F5344CB8AC3E}">
        <p14:creationId xmlns:p14="http://schemas.microsoft.com/office/powerpoint/2010/main" val="98951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7F61-B5A3-5E55-3E8A-4CF661373084}"/>
              </a:ext>
            </a:extLst>
          </p:cNvPr>
          <p:cNvSpPr>
            <a:spLocks noGrp="1"/>
          </p:cNvSpPr>
          <p:nvPr>
            <p:ph type="title"/>
          </p:nvPr>
        </p:nvSpPr>
        <p:spPr>
          <a:xfrm>
            <a:off x="838200" y="681037"/>
            <a:ext cx="10515600" cy="1325563"/>
          </a:xfrm>
        </p:spPr>
        <p:txBody>
          <a:bodyPr>
            <a:normAutofit/>
          </a:bodyPr>
          <a:lstStyle/>
          <a:p>
            <a:r>
              <a:rPr lang="en-US" dirty="0"/>
              <a:t>What else could be done (if you had more time)?</a:t>
            </a:r>
          </a:p>
        </p:txBody>
      </p:sp>
      <p:sp>
        <p:nvSpPr>
          <p:cNvPr id="3" name="Content Placeholder 2">
            <a:extLst>
              <a:ext uri="{FF2B5EF4-FFF2-40B4-BE49-F238E27FC236}">
                <a16:creationId xmlns:a16="http://schemas.microsoft.com/office/drawing/2014/main" id="{0927A4A5-D565-21F4-B99A-568DF0CE574C}"/>
              </a:ext>
            </a:extLst>
          </p:cNvPr>
          <p:cNvSpPr>
            <a:spLocks noGrp="1"/>
          </p:cNvSpPr>
          <p:nvPr>
            <p:ph idx="1"/>
          </p:nvPr>
        </p:nvSpPr>
        <p:spPr>
          <a:xfrm>
            <a:off x="847344" y="2093849"/>
            <a:ext cx="10515600" cy="4351338"/>
          </a:xfrm>
        </p:spPr>
        <p:txBody>
          <a:bodyPr/>
          <a:lstStyle/>
          <a:p>
            <a:r>
              <a:rPr lang="en-US" dirty="0"/>
              <a:t>Current implementation doesn’t work on tilted images with varied camera angles. </a:t>
            </a:r>
          </a:p>
          <a:p>
            <a:r>
              <a:rPr lang="en-US" dirty="0"/>
              <a:t>Improve plate detection which can include other factors like </a:t>
            </a:r>
            <a:r>
              <a:rPr lang="en-US" b="0" i="0" dirty="0">
                <a:solidFill>
                  <a:srgbClr val="222222"/>
                </a:solidFill>
                <a:effectLst/>
                <a:latin typeface="Lato" panose="020F0502020204030204" pitchFamily="34" charset="0"/>
              </a:rPr>
              <a:t>plate background/texture/natural light etc. </a:t>
            </a:r>
          </a:p>
          <a:p>
            <a:r>
              <a:rPr lang="en-US" dirty="0">
                <a:solidFill>
                  <a:srgbClr val="222222"/>
                </a:solidFill>
                <a:latin typeface="Lato" panose="020F0502020204030203" pitchFamily="34" charset="0"/>
              </a:rPr>
              <a:t>Include m</a:t>
            </a:r>
            <a:r>
              <a:rPr lang="en-US" b="0" i="0" dirty="0">
                <a:solidFill>
                  <a:srgbClr val="222222"/>
                </a:solidFill>
                <a:effectLst/>
                <a:latin typeface="Lato" panose="020F0502020204030203" pitchFamily="34" charset="0"/>
              </a:rPr>
              <a:t>otion blurred effect due to fast-paced vehicle.</a:t>
            </a:r>
            <a:endParaRPr lang="en-US" dirty="0"/>
          </a:p>
          <a:p>
            <a:r>
              <a:rPr lang="en-US" dirty="0"/>
              <a:t>Extracting frames from a video to perform the same algorithms.</a:t>
            </a:r>
          </a:p>
          <a:p>
            <a:r>
              <a:rPr lang="en-US" dirty="0"/>
              <a:t>Look for better techniques to solve the problems mentioned above.</a:t>
            </a:r>
          </a:p>
          <a:p>
            <a:endParaRPr lang="en-US" dirty="0"/>
          </a:p>
        </p:txBody>
      </p:sp>
    </p:spTree>
    <p:extLst>
      <p:ext uri="{BB962C8B-B14F-4D97-AF65-F5344CB8AC3E}">
        <p14:creationId xmlns:p14="http://schemas.microsoft.com/office/powerpoint/2010/main" val="3855136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2BEB-489D-EF11-7973-D52DE6CC1076}"/>
              </a:ext>
            </a:extLst>
          </p:cNvPr>
          <p:cNvSpPr>
            <a:spLocks noGrp="1"/>
          </p:cNvSpPr>
          <p:nvPr>
            <p:ph type="title"/>
          </p:nvPr>
        </p:nvSpPr>
        <p:spPr/>
        <p:txBody>
          <a:bodyPr/>
          <a:lstStyle/>
          <a:p>
            <a:r>
              <a:rPr lang="en-US" dirty="0"/>
              <a:t>Framework: Pre-Processing</a:t>
            </a:r>
          </a:p>
        </p:txBody>
      </p:sp>
      <p:sp>
        <p:nvSpPr>
          <p:cNvPr id="3" name="Content Placeholder 2">
            <a:extLst>
              <a:ext uri="{FF2B5EF4-FFF2-40B4-BE49-F238E27FC236}">
                <a16:creationId xmlns:a16="http://schemas.microsoft.com/office/drawing/2014/main" id="{AD7EBBC7-A7C6-3B09-F7C4-1B260DC07EB6}"/>
              </a:ext>
            </a:extLst>
          </p:cNvPr>
          <p:cNvSpPr>
            <a:spLocks noGrp="1"/>
          </p:cNvSpPr>
          <p:nvPr>
            <p:ph idx="1"/>
          </p:nvPr>
        </p:nvSpPr>
        <p:spPr>
          <a:xfrm>
            <a:off x="838200" y="1724810"/>
            <a:ext cx="10515600" cy="4452153"/>
          </a:xfrm>
        </p:spPr>
        <p:txBody>
          <a:bodyPr>
            <a:normAutofit/>
          </a:bodyPr>
          <a:lstStyle/>
          <a:p>
            <a:pPr algn="just"/>
            <a:r>
              <a:rPr lang="en-US" sz="2500" b="1" dirty="0"/>
              <a:t>Data</a:t>
            </a:r>
            <a:r>
              <a:rPr lang="en-US" sz="2500" dirty="0"/>
              <a:t>: A random assortment of publicly available images containing vehicles with license plates in different online locations.</a:t>
            </a:r>
          </a:p>
          <a:p>
            <a:pPr algn="just"/>
            <a:r>
              <a:rPr lang="en-US" sz="2500" dirty="0"/>
              <a:t>Pre-processing the image using gray-scaling and Canny edge detection. </a:t>
            </a:r>
          </a:p>
          <a:p>
            <a:pPr algn="just"/>
            <a:r>
              <a:rPr lang="en-US" sz="2500" dirty="0"/>
              <a:t>Use morphological operators (opening/closing) to remove noise in the image.</a:t>
            </a:r>
          </a:p>
        </p:txBody>
      </p:sp>
      <p:pic>
        <p:nvPicPr>
          <p:cNvPr id="5" name="Picture 4" descr="Back of a car&#10;&#10;Description automatically generated with medium confidence">
            <a:extLst>
              <a:ext uri="{FF2B5EF4-FFF2-40B4-BE49-F238E27FC236}">
                <a16:creationId xmlns:a16="http://schemas.microsoft.com/office/drawing/2014/main" id="{8C17815D-77D2-569C-E442-1C22E844B466}"/>
              </a:ext>
            </a:extLst>
          </p:cNvPr>
          <p:cNvPicPr>
            <a:picLocks noChangeAspect="1"/>
          </p:cNvPicPr>
          <p:nvPr/>
        </p:nvPicPr>
        <p:blipFill>
          <a:blip r:embed="rId2"/>
          <a:stretch>
            <a:fillRect/>
          </a:stretch>
        </p:blipFill>
        <p:spPr>
          <a:xfrm>
            <a:off x="1237334" y="3640220"/>
            <a:ext cx="3590303" cy="2695422"/>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1A509120-C88F-E932-8C8B-B5D81FD54663}"/>
              </a:ext>
            </a:extLst>
          </p:cNvPr>
          <p:cNvPicPr>
            <a:picLocks noChangeAspect="1"/>
          </p:cNvPicPr>
          <p:nvPr/>
        </p:nvPicPr>
        <p:blipFill>
          <a:blip r:embed="rId3"/>
          <a:stretch>
            <a:fillRect/>
          </a:stretch>
        </p:blipFill>
        <p:spPr>
          <a:xfrm>
            <a:off x="7364363" y="3656102"/>
            <a:ext cx="3590303" cy="2679540"/>
          </a:xfrm>
          <a:prstGeom prst="rect">
            <a:avLst/>
          </a:prstGeom>
        </p:spPr>
      </p:pic>
      <p:sp>
        <p:nvSpPr>
          <p:cNvPr id="8" name="TextBox 7">
            <a:extLst>
              <a:ext uri="{FF2B5EF4-FFF2-40B4-BE49-F238E27FC236}">
                <a16:creationId xmlns:a16="http://schemas.microsoft.com/office/drawing/2014/main" id="{15C8093E-CB81-18B9-C5CB-DEC1A1EB5EB0}"/>
              </a:ext>
            </a:extLst>
          </p:cNvPr>
          <p:cNvSpPr txBox="1"/>
          <p:nvPr/>
        </p:nvSpPr>
        <p:spPr>
          <a:xfrm>
            <a:off x="2633472" y="6369764"/>
            <a:ext cx="1962912" cy="246221"/>
          </a:xfrm>
          <a:prstGeom prst="rect">
            <a:avLst/>
          </a:prstGeom>
          <a:noFill/>
        </p:spPr>
        <p:txBody>
          <a:bodyPr wrap="square" rtlCol="0">
            <a:spAutoFit/>
          </a:bodyPr>
          <a:lstStyle/>
          <a:p>
            <a:r>
              <a:rPr lang="en-US" sz="1000" dirty="0"/>
              <a:t>Original Image</a:t>
            </a:r>
          </a:p>
        </p:txBody>
      </p:sp>
      <p:sp>
        <p:nvSpPr>
          <p:cNvPr id="9" name="TextBox 8">
            <a:extLst>
              <a:ext uri="{FF2B5EF4-FFF2-40B4-BE49-F238E27FC236}">
                <a16:creationId xmlns:a16="http://schemas.microsoft.com/office/drawing/2014/main" id="{A5765D60-9863-5968-4750-553C20BFFA33}"/>
              </a:ext>
            </a:extLst>
          </p:cNvPr>
          <p:cNvSpPr txBox="1"/>
          <p:nvPr/>
        </p:nvSpPr>
        <p:spPr>
          <a:xfrm>
            <a:off x="8178058" y="6369764"/>
            <a:ext cx="2465558" cy="246221"/>
          </a:xfrm>
          <a:prstGeom prst="rect">
            <a:avLst/>
          </a:prstGeom>
          <a:noFill/>
        </p:spPr>
        <p:txBody>
          <a:bodyPr wrap="square" rtlCol="0">
            <a:spAutoFit/>
          </a:bodyPr>
          <a:lstStyle/>
          <a:p>
            <a:r>
              <a:rPr lang="en-US" sz="1000" dirty="0"/>
              <a:t>Thresholding results after pre-processing</a:t>
            </a:r>
          </a:p>
        </p:txBody>
      </p:sp>
    </p:spTree>
    <p:extLst>
      <p:ext uri="{BB962C8B-B14F-4D97-AF65-F5344CB8AC3E}">
        <p14:creationId xmlns:p14="http://schemas.microsoft.com/office/powerpoint/2010/main" val="4224212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C35DC-D585-8FFF-A693-1E7B40B2997F}"/>
              </a:ext>
            </a:extLst>
          </p:cNvPr>
          <p:cNvSpPr>
            <a:spLocks noGrp="1"/>
          </p:cNvSpPr>
          <p:nvPr>
            <p:ph type="title"/>
          </p:nvPr>
        </p:nvSpPr>
        <p:spPr/>
        <p:txBody>
          <a:bodyPr/>
          <a:lstStyle/>
          <a:p>
            <a:r>
              <a:rPr lang="en-US" dirty="0"/>
              <a:t>Detecting License Plate</a:t>
            </a:r>
          </a:p>
        </p:txBody>
      </p:sp>
      <p:sp>
        <p:nvSpPr>
          <p:cNvPr id="3" name="Content Placeholder 2">
            <a:extLst>
              <a:ext uri="{FF2B5EF4-FFF2-40B4-BE49-F238E27FC236}">
                <a16:creationId xmlns:a16="http://schemas.microsoft.com/office/drawing/2014/main" id="{B0B5F0A9-839E-70E1-BA88-AF1F4A5492C1}"/>
              </a:ext>
            </a:extLst>
          </p:cNvPr>
          <p:cNvSpPr>
            <a:spLocks noGrp="1"/>
          </p:cNvSpPr>
          <p:nvPr>
            <p:ph idx="1"/>
          </p:nvPr>
        </p:nvSpPr>
        <p:spPr>
          <a:xfrm>
            <a:off x="838200" y="1825625"/>
            <a:ext cx="5428488" cy="4351338"/>
          </a:xfrm>
        </p:spPr>
        <p:txBody>
          <a:bodyPr>
            <a:normAutofit/>
          </a:bodyPr>
          <a:lstStyle/>
          <a:p>
            <a:r>
              <a:rPr lang="en-US" sz="2600" dirty="0"/>
              <a:t>Find closed components(contours):</a:t>
            </a:r>
          </a:p>
        </p:txBody>
      </p:sp>
      <p:pic>
        <p:nvPicPr>
          <p:cNvPr id="5" name="Picture 4" descr="A picture containing text&#10;&#10;Description automatically generated">
            <a:extLst>
              <a:ext uri="{FF2B5EF4-FFF2-40B4-BE49-F238E27FC236}">
                <a16:creationId xmlns:a16="http://schemas.microsoft.com/office/drawing/2014/main" id="{1D2EC02C-1CC9-03A7-C891-59F9FE92006F}"/>
              </a:ext>
            </a:extLst>
          </p:cNvPr>
          <p:cNvPicPr>
            <a:picLocks noChangeAspect="1"/>
          </p:cNvPicPr>
          <p:nvPr/>
        </p:nvPicPr>
        <p:blipFill>
          <a:blip r:embed="rId2"/>
          <a:stretch>
            <a:fillRect/>
          </a:stretch>
        </p:blipFill>
        <p:spPr>
          <a:xfrm>
            <a:off x="1229707" y="2771396"/>
            <a:ext cx="3677613" cy="2755443"/>
          </a:xfrm>
          <a:prstGeom prst="rect">
            <a:avLst/>
          </a:prstGeom>
        </p:spPr>
      </p:pic>
      <p:sp>
        <p:nvSpPr>
          <p:cNvPr id="6" name="TextBox 5">
            <a:extLst>
              <a:ext uri="{FF2B5EF4-FFF2-40B4-BE49-F238E27FC236}">
                <a16:creationId xmlns:a16="http://schemas.microsoft.com/office/drawing/2014/main" id="{8DF5C4F8-4E9D-2374-B25A-E58195056B32}"/>
              </a:ext>
            </a:extLst>
          </p:cNvPr>
          <p:cNvSpPr txBox="1"/>
          <p:nvPr/>
        </p:nvSpPr>
        <p:spPr>
          <a:xfrm>
            <a:off x="1255776" y="5715298"/>
            <a:ext cx="3677234" cy="461665"/>
          </a:xfrm>
          <a:prstGeom prst="rect">
            <a:avLst/>
          </a:prstGeom>
          <a:noFill/>
        </p:spPr>
        <p:txBody>
          <a:bodyPr wrap="square" rtlCol="0">
            <a:spAutoFit/>
          </a:bodyPr>
          <a:lstStyle/>
          <a:p>
            <a:r>
              <a:rPr lang="en-US" sz="2400" dirty="0"/>
              <a:t>Count: 1082</a:t>
            </a:r>
          </a:p>
        </p:txBody>
      </p:sp>
      <p:sp>
        <p:nvSpPr>
          <p:cNvPr id="7" name="TextBox 6">
            <a:extLst>
              <a:ext uri="{FF2B5EF4-FFF2-40B4-BE49-F238E27FC236}">
                <a16:creationId xmlns:a16="http://schemas.microsoft.com/office/drawing/2014/main" id="{9D9F27EB-5D5F-8C1D-A0C8-74E78C5CAFCD}"/>
              </a:ext>
            </a:extLst>
          </p:cNvPr>
          <p:cNvSpPr txBox="1"/>
          <p:nvPr/>
        </p:nvSpPr>
        <p:spPr>
          <a:xfrm>
            <a:off x="6352032" y="1710768"/>
            <a:ext cx="5279136" cy="1169551"/>
          </a:xfrm>
          <a:prstGeom prst="rect">
            <a:avLst/>
          </a:prstGeom>
          <a:noFill/>
        </p:spPr>
        <p:txBody>
          <a:bodyPr wrap="square" rtlCol="0">
            <a:spAutoFit/>
          </a:bodyPr>
          <a:lstStyle/>
          <a:p>
            <a:pPr marL="285750" indent="-285750">
              <a:buFont typeface="Arial" panose="020B0604020202020204" pitchFamily="34" charset="0"/>
              <a:buChar char="•"/>
            </a:pPr>
            <a:r>
              <a:rPr lang="en-US" sz="2600" b="0" i="0" dirty="0">
                <a:solidFill>
                  <a:srgbClr val="222222"/>
                </a:solidFill>
                <a:effectLst/>
              </a:rPr>
              <a:t>Identify the contours that may be possible characters: </a:t>
            </a:r>
            <a:endParaRPr lang="en-US" sz="2600" dirty="0"/>
          </a:p>
          <a:p>
            <a:endParaRPr lang="en-US" dirty="0"/>
          </a:p>
        </p:txBody>
      </p:sp>
      <p:pic>
        <p:nvPicPr>
          <p:cNvPr id="8" name="Content Placeholder 4" descr="Graphical user interface&#10;&#10;Description automatically generated with medium confidence">
            <a:extLst>
              <a:ext uri="{FF2B5EF4-FFF2-40B4-BE49-F238E27FC236}">
                <a16:creationId xmlns:a16="http://schemas.microsoft.com/office/drawing/2014/main" id="{99D68DE1-E191-6CDD-423E-F80045A88D01}"/>
              </a:ext>
            </a:extLst>
          </p:cNvPr>
          <p:cNvPicPr>
            <a:picLocks noChangeAspect="1"/>
          </p:cNvPicPr>
          <p:nvPr/>
        </p:nvPicPr>
        <p:blipFill>
          <a:blip r:embed="rId3"/>
          <a:stretch>
            <a:fillRect/>
          </a:stretch>
        </p:blipFill>
        <p:spPr>
          <a:xfrm>
            <a:off x="6755731" y="2791476"/>
            <a:ext cx="3823379" cy="2735363"/>
          </a:xfrm>
          <a:prstGeom prst="rect">
            <a:avLst/>
          </a:prstGeom>
        </p:spPr>
      </p:pic>
      <p:sp>
        <p:nvSpPr>
          <p:cNvPr id="9" name="TextBox 8">
            <a:extLst>
              <a:ext uri="{FF2B5EF4-FFF2-40B4-BE49-F238E27FC236}">
                <a16:creationId xmlns:a16="http://schemas.microsoft.com/office/drawing/2014/main" id="{A82EC919-30FC-BF7D-F201-EC2E66347974}"/>
              </a:ext>
            </a:extLst>
          </p:cNvPr>
          <p:cNvSpPr txBox="1"/>
          <p:nvPr/>
        </p:nvSpPr>
        <p:spPr>
          <a:xfrm>
            <a:off x="6848913" y="5715298"/>
            <a:ext cx="3097162" cy="461665"/>
          </a:xfrm>
          <a:prstGeom prst="rect">
            <a:avLst/>
          </a:prstGeom>
          <a:noFill/>
        </p:spPr>
        <p:txBody>
          <a:bodyPr wrap="square" rtlCol="0">
            <a:spAutoFit/>
          </a:bodyPr>
          <a:lstStyle/>
          <a:p>
            <a:r>
              <a:rPr lang="en-US" sz="2400" dirty="0"/>
              <a:t>Count: 49</a:t>
            </a:r>
          </a:p>
        </p:txBody>
      </p:sp>
      <p:sp>
        <p:nvSpPr>
          <p:cNvPr id="10" name="TextBox 9">
            <a:extLst>
              <a:ext uri="{FF2B5EF4-FFF2-40B4-BE49-F238E27FC236}">
                <a16:creationId xmlns:a16="http://schemas.microsoft.com/office/drawing/2014/main" id="{42E831DB-775D-26B2-2DBA-E5319D35A4B1}"/>
              </a:ext>
            </a:extLst>
          </p:cNvPr>
          <p:cNvSpPr txBox="1"/>
          <p:nvPr/>
        </p:nvSpPr>
        <p:spPr>
          <a:xfrm>
            <a:off x="6848913" y="6176963"/>
            <a:ext cx="4208206" cy="400110"/>
          </a:xfrm>
          <a:prstGeom prst="rect">
            <a:avLst/>
          </a:prstGeom>
          <a:noFill/>
        </p:spPr>
        <p:txBody>
          <a:bodyPr wrap="square" rtlCol="0">
            <a:spAutoFit/>
          </a:bodyPr>
          <a:lstStyle/>
          <a:p>
            <a:pPr algn="just"/>
            <a:r>
              <a:rPr lang="en-US" sz="1000" dirty="0"/>
              <a:t>This is done by hyper-tuning the parameters such as setting min-max values for pixel width, height, aspect ratio, area. </a:t>
            </a:r>
          </a:p>
        </p:txBody>
      </p:sp>
    </p:spTree>
    <p:extLst>
      <p:ext uri="{BB962C8B-B14F-4D97-AF65-F5344CB8AC3E}">
        <p14:creationId xmlns:p14="http://schemas.microsoft.com/office/powerpoint/2010/main" val="287273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05EC15-A77B-A8B6-6E3D-18387EE3B60F}"/>
              </a:ext>
            </a:extLst>
          </p:cNvPr>
          <p:cNvSpPr txBox="1">
            <a:spLocks/>
          </p:cNvSpPr>
          <p:nvPr/>
        </p:nvSpPr>
        <p:spPr>
          <a:xfrm>
            <a:off x="838200" y="616709"/>
            <a:ext cx="10515600" cy="56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222222"/>
                </a:solidFill>
                <a:effectLst/>
              </a:rPr>
              <a:t>Find the string of characters closer to each other and group them:</a:t>
            </a:r>
            <a:endParaRPr lang="en-US" dirty="0"/>
          </a:p>
        </p:txBody>
      </p:sp>
      <p:sp>
        <p:nvSpPr>
          <p:cNvPr id="8" name="TextBox 7">
            <a:extLst>
              <a:ext uri="{FF2B5EF4-FFF2-40B4-BE49-F238E27FC236}">
                <a16:creationId xmlns:a16="http://schemas.microsoft.com/office/drawing/2014/main" id="{729CCB49-8C89-208B-68F0-FBACADE866FA}"/>
              </a:ext>
            </a:extLst>
          </p:cNvPr>
          <p:cNvSpPr txBox="1"/>
          <p:nvPr/>
        </p:nvSpPr>
        <p:spPr>
          <a:xfrm>
            <a:off x="7024927" y="2162037"/>
            <a:ext cx="3097162" cy="461665"/>
          </a:xfrm>
          <a:prstGeom prst="rect">
            <a:avLst/>
          </a:prstGeom>
          <a:noFill/>
        </p:spPr>
        <p:txBody>
          <a:bodyPr wrap="square" rtlCol="0">
            <a:spAutoFit/>
          </a:bodyPr>
          <a:lstStyle/>
          <a:p>
            <a:r>
              <a:rPr lang="en-US" sz="2400" dirty="0"/>
              <a:t>Count: 2</a:t>
            </a:r>
          </a:p>
        </p:txBody>
      </p:sp>
      <p:pic>
        <p:nvPicPr>
          <p:cNvPr id="17" name="Picture 16" descr="Text&#10;&#10;Description automatically generated with medium confidence">
            <a:extLst>
              <a:ext uri="{FF2B5EF4-FFF2-40B4-BE49-F238E27FC236}">
                <a16:creationId xmlns:a16="http://schemas.microsoft.com/office/drawing/2014/main" id="{59D35BA8-FAFA-5042-D0B4-3015019B4C52}"/>
              </a:ext>
            </a:extLst>
          </p:cNvPr>
          <p:cNvPicPr>
            <a:picLocks noChangeAspect="1"/>
          </p:cNvPicPr>
          <p:nvPr/>
        </p:nvPicPr>
        <p:blipFill>
          <a:blip r:embed="rId2"/>
          <a:stretch>
            <a:fillRect/>
          </a:stretch>
        </p:blipFill>
        <p:spPr>
          <a:xfrm>
            <a:off x="1135872" y="1389879"/>
            <a:ext cx="5388864" cy="2467646"/>
          </a:xfrm>
          <a:prstGeom prst="rect">
            <a:avLst/>
          </a:prstGeom>
        </p:spPr>
      </p:pic>
      <p:sp>
        <p:nvSpPr>
          <p:cNvPr id="20" name="Content Placeholder 2">
            <a:extLst>
              <a:ext uri="{FF2B5EF4-FFF2-40B4-BE49-F238E27FC236}">
                <a16:creationId xmlns:a16="http://schemas.microsoft.com/office/drawing/2014/main" id="{5B1CD204-368D-5C1D-2A2C-88AAAE4F6769}"/>
              </a:ext>
            </a:extLst>
          </p:cNvPr>
          <p:cNvSpPr txBox="1">
            <a:spLocks/>
          </p:cNvSpPr>
          <p:nvPr/>
        </p:nvSpPr>
        <p:spPr>
          <a:xfrm>
            <a:off x="882396" y="4230624"/>
            <a:ext cx="10515600" cy="56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222222"/>
                </a:solidFill>
                <a:effectLst/>
              </a:rPr>
              <a:t>Extract Potential License Plates:</a:t>
            </a:r>
            <a:endParaRPr lang="en-US" dirty="0"/>
          </a:p>
        </p:txBody>
      </p:sp>
      <p:pic>
        <p:nvPicPr>
          <p:cNvPr id="22" name="Picture 21" descr="A picture containing text, sign&#10;&#10;Description automatically generated">
            <a:extLst>
              <a:ext uri="{FF2B5EF4-FFF2-40B4-BE49-F238E27FC236}">
                <a16:creationId xmlns:a16="http://schemas.microsoft.com/office/drawing/2014/main" id="{A388C471-5AF8-BBEB-BB2E-5135CF457904}"/>
              </a:ext>
            </a:extLst>
          </p:cNvPr>
          <p:cNvPicPr>
            <a:picLocks noChangeAspect="1"/>
          </p:cNvPicPr>
          <p:nvPr/>
        </p:nvPicPr>
        <p:blipFill>
          <a:blip r:embed="rId3"/>
          <a:stretch>
            <a:fillRect/>
          </a:stretch>
        </p:blipFill>
        <p:spPr>
          <a:xfrm>
            <a:off x="1298702" y="4918347"/>
            <a:ext cx="2425700" cy="1092200"/>
          </a:xfrm>
          <a:prstGeom prst="rect">
            <a:avLst/>
          </a:prstGeom>
        </p:spPr>
      </p:pic>
      <p:pic>
        <p:nvPicPr>
          <p:cNvPr id="24" name="Picture 23" descr="A picture containing text, indoor&#10;&#10;Description automatically generated">
            <a:extLst>
              <a:ext uri="{FF2B5EF4-FFF2-40B4-BE49-F238E27FC236}">
                <a16:creationId xmlns:a16="http://schemas.microsoft.com/office/drawing/2014/main" id="{73E72387-20D1-01A1-199F-3AED3D7B25C1}"/>
              </a:ext>
            </a:extLst>
          </p:cNvPr>
          <p:cNvPicPr>
            <a:picLocks noChangeAspect="1"/>
          </p:cNvPicPr>
          <p:nvPr/>
        </p:nvPicPr>
        <p:blipFill>
          <a:blip r:embed="rId4"/>
          <a:stretch>
            <a:fillRect/>
          </a:stretch>
        </p:blipFill>
        <p:spPr>
          <a:xfrm>
            <a:off x="5560862" y="5043828"/>
            <a:ext cx="5832243" cy="1092200"/>
          </a:xfrm>
          <a:prstGeom prst="rect">
            <a:avLst/>
          </a:prstGeom>
        </p:spPr>
      </p:pic>
    </p:spTree>
    <p:extLst>
      <p:ext uri="{BB962C8B-B14F-4D97-AF65-F5344CB8AC3E}">
        <p14:creationId xmlns:p14="http://schemas.microsoft.com/office/powerpoint/2010/main" val="3621522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E98B-FE74-7C31-9471-1209CDFDACC8}"/>
              </a:ext>
            </a:extLst>
          </p:cNvPr>
          <p:cNvSpPr>
            <a:spLocks noGrp="1"/>
          </p:cNvSpPr>
          <p:nvPr>
            <p:ph type="title"/>
          </p:nvPr>
        </p:nvSpPr>
        <p:spPr/>
        <p:txBody>
          <a:bodyPr/>
          <a:lstStyle/>
          <a:p>
            <a:r>
              <a:rPr lang="en-US" dirty="0"/>
              <a:t>Segment Characters</a:t>
            </a:r>
          </a:p>
        </p:txBody>
      </p:sp>
      <p:sp>
        <p:nvSpPr>
          <p:cNvPr id="3" name="Content Placeholder 2">
            <a:extLst>
              <a:ext uri="{FF2B5EF4-FFF2-40B4-BE49-F238E27FC236}">
                <a16:creationId xmlns:a16="http://schemas.microsoft.com/office/drawing/2014/main" id="{B9D219A5-1675-61C8-62A2-FD358551B9B6}"/>
              </a:ext>
            </a:extLst>
          </p:cNvPr>
          <p:cNvSpPr>
            <a:spLocks noGrp="1"/>
          </p:cNvSpPr>
          <p:nvPr>
            <p:ph idx="1"/>
          </p:nvPr>
        </p:nvSpPr>
        <p:spPr/>
        <p:txBody>
          <a:bodyPr>
            <a:normAutofit lnSpcReduction="10000"/>
          </a:bodyPr>
          <a:lstStyle/>
          <a:p>
            <a:pPr algn="just"/>
            <a:r>
              <a:rPr lang="en-US" dirty="0"/>
              <a:t>Pre-processing the possible plates by gray-scaling, Gaussian blurring, and thresholding. </a:t>
            </a:r>
          </a:p>
          <a:p>
            <a:pPr algn="just"/>
            <a:endParaRPr lang="en-US" dirty="0"/>
          </a:p>
          <a:p>
            <a:pPr algn="just"/>
            <a:endParaRPr lang="en-US" dirty="0"/>
          </a:p>
          <a:p>
            <a:pPr algn="just"/>
            <a:r>
              <a:rPr lang="en-US" dirty="0"/>
              <a:t>Find connected components having character-like features for every possible plate by setting dimensional constraints for possible characters.</a:t>
            </a:r>
          </a:p>
          <a:p>
            <a:pPr algn="just"/>
            <a:endParaRPr lang="en-US" dirty="0"/>
          </a:p>
          <a:p>
            <a:pPr algn="just"/>
            <a:endParaRPr lang="en-US" dirty="0"/>
          </a:p>
          <a:p>
            <a:pPr algn="just"/>
            <a:r>
              <a:rPr lang="en-US" dirty="0"/>
              <a:t>Segment each character by finding its bounding box.</a:t>
            </a:r>
          </a:p>
          <a:p>
            <a:pPr algn="just"/>
            <a:endParaRPr lang="en-US" dirty="0"/>
          </a:p>
          <a:p>
            <a:pPr algn="just"/>
            <a:endParaRPr lang="en-US" dirty="0"/>
          </a:p>
          <a:p>
            <a:pPr algn="just"/>
            <a:endParaRPr lang="en-US" dirty="0"/>
          </a:p>
        </p:txBody>
      </p:sp>
      <p:pic>
        <p:nvPicPr>
          <p:cNvPr id="5" name="Picture 4" descr="Text&#10;&#10;Description automatically generated">
            <a:extLst>
              <a:ext uri="{FF2B5EF4-FFF2-40B4-BE49-F238E27FC236}">
                <a16:creationId xmlns:a16="http://schemas.microsoft.com/office/drawing/2014/main" id="{85ADF09F-9BFB-74FC-973F-51B79AB0A22D}"/>
              </a:ext>
            </a:extLst>
          </p:cNvPr>
          <p:cNvPicPr>
            <a:picLocks noChangeAspect="1"/>
          </p:cNvPicPr>
          <p:nvPr/>
        </p:nvPicPr>
        <p:blipFill>
          <a:blip r:embed="rId2"/>
          <a:stretch>
            <a:fillRect/>
          </a:stretch>
        </p:blipFill>
        <p:spPr>
          <a:xfrm>
            <a:off x="4204593" y="2709000"/>
            <a:ext cx="2152653" cy="720000"/>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309018CF-851F-C6F9-FB4C-47C28BB644E8}"/>
              </a:ext>
            </a:extLst>
          </p:cNvPr>
          <p:cNvPicPr>
            <a:picLocks noChangeAspect="1"/>
          </p:cNvPicPr>
          <p:nvPr/>
        </p:nvPicPr>
        <p:blipFill rotWithShape="1">
          <a:blip r:embed="rId3"/>
          <a:srcRect t="15545" r="3982" b="13721"/>
          <a:stretch/>
        </p:blipFill>
        <p:spPr>
          <a:xfrm>
            <a:off x="4247454" y="4798864"/>
            <a:ext cx="2066929" cy="509286"/>
          </a:xfrm>
          <a:prstGeom prst="rect">
            <a:avLst/>
          </a:prstGeom>
        </p:spPr>
      </p:pic>
    </p:spTree>
    <p:extLst>
      <p:ext uri="{BB962C8B-B14F-4D97-AF65-F5344CB8AC3E}">
        <p14:creationId xmlns:p14="http://schemas.microsoft.com/office/powerpoint/2010/main" val="332452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4EBC-B1E5-FE76-D626-5BEB68DBBA4A}"/>
              </a:ext>
            </a:extLst>
          </p:cNvPr>
          <p:cNvSpPr>
            <a:spLocks noGrp="1"/>
          </p:cNvSpPr>
          <p:nvPr>
            <p:ph type="title"/>
          </p:nvPr>
        </p:nvSpPr>
        <p:spPr/>
        <p:txBody>
          <a:bodyPr/>
          <a:lstStyle/>
          <a:p>
            <a:r>
              <a:rPr lang="en-US" dirty="0"/>
              <a:t>Classification &amp; Character Recognition</a:t>
            </a:r>
          </a:p>
        </p:txBody>
      </p:sp>
      <p:sp>
        <p:nvSpPr>
          <p:cNvPr id="3" name="Content Placeholder 2">
            <a:extLst>
              <a:ext uri="{FF2B5EF4-FFF2-40B4-BE49-F238E27FC236}">
                <a16:creationId xmlns:a16="http://schemas.microsoft.com/office/drawing/2014/main" id="{35244DA7-F248-57B3-3160-66EF1370BC69}"/>
              </a:ext>
            </a:extLst>
          </p:cNvPr>
          <p:cNvSpPr>
            <a:spLocks noGrp="1"/>
          </p:cNvSpPr>
          <p:nvPr>
            <p:ph idx="1"/>
          </p:nvPr>
        </p:nvSpPr>
        <p:spPr/>
        <p:txBody>
          <a:bodyPr/>
          <a:lstStyle/>
          <a:p>
            <a:pPr algn="just"/>
            <a:r>
              <a:rPr lang="en-US" dirty="0"/>
              <a:t>Each character acts as an input into the KNN classifier (K=1) to find the nearest character and classify it accordingly. </a:t>
            </a:r>
          </a:p>
          <a:p>
            <a:pPr algn="just"/>
            <a:r>
              <a:rPr lang="en-US" dirty="0"/>
              <a:t>Perform the same loop for all characters.</a:t>
            </a:r>
          </a:p>
          <a:p>
            <a:pPr algn="just"/>
            <a:r>
              <a:rPr lang="en-US" b="0" i="0" dirty="0">
                <a:solidFill>
                  <a:srgbClr val="222222"/>
                </a:solidFill>
                <a:effectLst/>
              </a:rPr>
              <a:t>This is done by assigning a class to 36 different alphanumeric characters consisting of 26 letters and 10 digits. All these characters of different contours are used as a training set of standard font.</a:t>
            </a:r>
            <a:endParaRPr lang="en-US" dirty="0"/>
          </a:p>
          <a:p>
            <a:pPr marL="0" indent="0">
              <a:buNone/>
            </a:pPr>
            <a:endParaRPr lang="en-US" dirty="0"/>
          </a:p>
        </p:txBody>
      </p:sp>
    </p:spTree>
    <p:extLst>
      <p:ext uri="{BB962C8B-B14F-4D97-AF65-F5344CB8AC3E}">
        <p14:creationId xmlns:p14="http://schemas.microsoft.com/office/powerpoint/2010/main" val="139669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3B1B9-4056-EA6A-D020-0AB41FED8606}"/>
              </a:ext>
            </a:extLst>
          </p:cNvPr>
          <p:cNvSpPr>
            <a:spLocks noGrp="1"/>
          </p:cNvSpPr>
          <p:nvPr>
            <p:ph idx="1"/>
          </p:nvPr>
        </p:nvSpPr>
        <p:spPr>
          <a:xfrm>
            <a:off x="838200" y="780288"/>
            <a:ext cx="10515600" cy="5396675"/>
          </a:xfrm>
        </p:spPr>
        <p:txBody>
          <a:bodyPr/>
          <a:lstStyle/>
          <a:p>
            <a:pPr algn="just"/>
            <a:r>
              <a:rPr lang="en-US" sz="3000" dirty="0">
                <a:latin typeface="+mj-lt"/>
              </a:rPr>
              <a:t>Contribution</a:t>
            </a:r>
          </a:p>
          <a:p>
            <a:pPr marL="457200" lvl="1" indent="0" algn="just">
              <a:buNone/>
            </a:pPr>
            <a:endParaRPr lang="en-US" dirty="0"/>
          </a:p>
          <a:p>
            <a:pPr lvl="1" algn="just"/>
            <a:r>
              <a:rPr lang="en-US" dirty="0"/>
              <a:t>Vritangi: preprocessing functions and detection of license plate</a:t>
            </a:r>
          </a:p>
          <a:p>
            <a:pPr lvl="1" algn="just"/>
            <a:r>
              <a:rPr lang="en-US" dirty="0"/>
              <a:t>Sarthak: segmentation of characters, classification using KNN</a:t>
            </a:r>
          </a:p>
          <a:p>
            <a:pPr lvl="1" algn="just"/>
            <a:endParaRPr lang="en-US" dirty="0"/>
          </a:p>
          <a:p>
            <a:r>
              <a:rPr lang="en-US" sz="3000" dirty="0">
                <a:latin typeface="+mj-lt"/>
              </a:rPr>
              <a:t>Results</a:t>
            </a:r>
          </a:p>
          <a:p>
            <a:endParaRPr lang="en-US" dirty="0"/>
          </a:p>
        </p:txBody>
      </p:sp>
      <p:pic>
        <p:nvPicPr>
          <p:cNvPr id="5" name="Picture 4" descr="The back of a car&#10;&#10;Description automatically generated with medium confidence">
            <a:extLst>
              <a:ext uri="{FF2B5EF4-FFF2-40B4-BE49-F238E27FC236}">
                <a16:creationId xmlns:a16="http://schemas.microsoft.com/office/drawing/2014/main" id="{AD747200-859B-FB0F-855F-16605A38EF44}"/>
              </a:ext>
            </a:extLst>
          </p:cNvPr>
          <p:cNvPicPr>
            <a:picLocks noChangeAspect="1"/>
          </p:cNvPicPr>
          <p:nvPr/>
        </p:nvPicPr>
        <p:blipFill>
          <a:blip r:embed="rId2"/>
          <a:stretch>
            <a:fillRect/>
          </a:stretch>
        </p:blipFill>
        <p:spPr>
          <a:xfrm>
            <a:off x="6612378" y="3428999"/>
            <a:ext cx="4019046" cy="2993163"/>
          </a:xfrm>
          <a:prstGeom prst="rect">
            <a:avLst/>
          </a:prstGeom>
        </p:spPr>
      </p:pic>
      <p:pic>
        <p:nvPicPr>
          <p:cNvPr id="7" name="Picture 6">
            <a:extLst>
              <a:ext uri="{FF2B5EF4-FFF2-40B4-BE49-F238E27FC236}">
                <a16:creationId xmlns:a16="http://schemas.microsoft.com/office/drawing/2014/main" id="{39F48811-DF44-CAAE-CF98-19FD9AE6AFAD}"/>
              </a:ext>
            </a:extLst>
          </p:cNvPr>
          <p:cNvPicPr>
            <a:picLocks noChangeAspect="1"/>
          </p:cNvPicPr>
          <p:nvPr/>
        </p:nvPicPr>
        <p:blipFill>
          <a:blip r:embed="rId3"/>
          <a:stretch>
            <a:fillRect/>
          </a:stretch>
        </p:blipFill>
        <p:spPr>
          <a:xfrm>
            <a:off x="1218443" y="4633480"/>
            <a:ext cx="4483100" cy="292100"/>
          </a:xfrm>
          <a:prstGeom prst="rect">
            <a:avLst/>
          </a:prstGeom>
        </p:spPr>
      </p:pic>
    </p:spTree>
    <p:extLst>
      <p:ext uri="{BB962C8B-B14F-4D97-AF65-F5344CB8AC3E}">
        <p14:creationId xmlns:p14="http://schemas.microsoft.com/office/powerpoint/2010/main" val="368390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CFEC-00C6-6588-F4B7-3BEBC2CA63DB}"/>
              </a:ext>
            </a:extLst>
          </p:cNvPr>
          <p:cNvSpPr>
            <a:spLocks noGrp="1"/>
          </p:cNvSpPr>
          <p:nvPr>
            <p:ph type="title"/>
          </p:nvPr>
        </p:nvSpPr>
        <p:spPr/>
        <p:txBody>
          <a:bodyPr/>
          <a:lstStyle/>
          <a:p>
            <a:r>
              <a:rPr lang="en-US" dirty="0"/>
              <a:t>Evaluation Of Results</a:t>
            </a:r>
          </a:p>
        </p:txBody>
      </p:sp>
      <p:sp>
        <p:nvSpPr>
          <p:cNvPr id="3" name="Content Placeholder 2">
            <a:extLst>
              <a:ext uri="{FF2B5EF4-FFF2-40B4-BE49-F238E27FC236}">
                <a16:creationId xmlns:a16="http://schemas.microsoft.com/office/drawing/2014/main" id="{4B68F960-02D2-5A61-4BF8-CE0A5F68F449}"/>
              </a:ext>
            </a:extLst>
          </p:cNvPr>
          <p:cNvSpPr>
            <a:spLocks noGrp="1"/>
          </p:cNvSpPr>
          <p:nvPr>
            <p:ph idx="1"/>
          </p:nvPr>
        </p:nvSpPr>
        <p:spPr/>
        <p:txBody>
          <a:bodyPr/>
          <a:lstStyle/>
          <a:p>
            <a:r>
              <a:rPr lang="en-US" dirty="0"/>
              <a:t>Total Image Set: 35</a:t>
            </a:r>
          </a:p>
          <a:p>
            <a:r>
              <a:rPr lang="en-US" dirty="0"/>
              <a:t>Accurate detections: 28 </a:t>
            </a:r>
          </a:p>
          <a:p>
            <a:r>
              <a:rPr lang="en-US" dirty="0"/>
              <a:t>Accurate License Plate Detection: 31</a:t>
            </a:r>
          </a:p>
          <a:p>
            <a:r>
              <a:rPr lang="en-US" dirty="0"/>
              <a:t>Accurate Character Recognition: 28</a:t>
            </a:r>
          </a:p>
        </p:txBody>
      </p:sp>
    </p:spTree>
    <p:extLst>
      <p:ext uri="{BB962C8B-B14F-4D97-AF65-F5344CB8AC3E}">
        <p14:creationId xmlns:p14="http://schemas.microsoft.com/office/powerpoint/2010/main" val="3403939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E1822-D7FD-76B6-4785-88286F263F7B}"/>
              </a:ext>
            </a:extLst>
          </p:cNvPr>
          <p:cNvSpPr>
            <a:spLocks noGrp="1"/>
          </p:cNvSpPr>
          <p:nvPr>
            <p:ph type="title"/>
          </p:nvPr>
        </p:nvSpPr>
        <p:spPr/>
        <p:txBody>
          <a:bodyPr/>
          <a:lstStyle/>
          <a:p>
            <a:r>
              <a:rPr lang="en-US" dirty="0"/>
              <a:t>Problems Encountered</a:t>
            </a:r>
          </a:p>
        </p:txBody>
      </p:sp>
      <p:sp>
        <p:nvSpPr>
          <p:cNvPr id="3" name="Content Placeholder 2">
            <a:extLst>
              <a:ext uri="{FF2B5EF4-FFF2-40B4-BE49-F238E27FC236}">
                <a16:creationId xmlns:a16="http://schemas.microsoft.com/office/drawing/2014/main" id="{12B2B132-1F7A-FD7F-8039-D4BC8D8503AB}"/>
              </a:ext>
            </a:extLst>
          </p:cNvPr>
          <p:cNvSpPr>
            <a:spLocks noGrp="1"/>
          </p:cNvSpPr>
          <p:nvPr>
            <p:ph idx="1"/>
          </p:nvPr>
        </p:nvSpPr>
        <p:spPr>
          <a:xfrm>
            <a:off x="838200" y="1508925"/>
            <a:ext cx="10515600" cy="2913558"/>
          </a:xfrm>
        </p:spPr>
        <p:txBody>
          <a:bodyPr>
            <a:normAutofit/>
          </a:bodyPr>
          <a:lstStyle/>
          <a:p>
            <a:r>
              <a:rPr lang="en-US" sz="2600" dirty="0"/>
              <a:t>Thresholding failing for images where contrast difference is not high between background and foreground. </a:t>
            </a:r>
          </a:p>
        </p:txBody>
      </p:sp>
      <p:pic>
        <p:nvPicPr>
          <p:cNvPr id="5" name="Picture 4" descr="The front of a car&#10;&#10;Description automatically generated with medium confidence">
            <a:extLst>
              <a:ext uri="{FF2B5EF4-FFF2-40B4-BE49-F238E27FC236}">
                <a16:creationId xmlns:a16="http://schemas.microsoft.com/office/drawing/2014/main" id="{3F6ADBBC-0D59-E952-2769-4641F1644180}"/>
              </a:ext>
            </a:extLst>
          </p:cNvPr>
          <p:cNvPicPr>
            <a:picLocks noChangeAspect="1"/>
          </p:cNvPicPr>
          <p:nvPr/>
        </p:nvPicPr>
        <p:blipFill>
          <a:blip r:embed="rId2"/>
          <a:stretch>
            <a:fillRect/>
          </a:stretch>
        </p:blipFill>
        <p:spPr>
          <a:xfrm>
            <a:off x="2143260" y="2554568"/>
            <a:ext cx="2172708" cy="1466578"/>
          </a:xfrm>
          <a:prstGeom prst="rect">
            <a:avLst/>
          </a:prstGeom>
        </p:spPr>
      </p:pic>
      <p:pic>
        <p:nvPicPr>
          <p:cNvPr id="7" name="Picture 6" descr="Text&#10;&#10;Description automatically generated">
            <a:extLst>
              <a:ext uri="{FF2B5EF4-FFF2-40B4-BE49-F238E27FC236}">
                <a16:creationId xmlns:a16="http://schemas.microsoft.com/office/drawing/2014/main" id="{F4BC6FAC-FC7D-4C5B-AD81-146238DF4E1E}"/>
              </a:ext>
            </a:extLst>
          </p:cNvPr>
          <p:cNvPicPr>
            <a:picLocks noChangeAspect="1"/>
          </p:cNvPicPr>
          <p:nvPr/>
        </p:nvPicPr>
        <p:blipFill>
          <a:blip r:embed="rId3"/>
          <a:stretch>
            <a:fillRect/>
          </a:stretch>
        </p:blipFill>
        <p:spPr>
          <a:xfrm>
            <a:off x="6573158" y="2554568"/>
            <a:ext cx="3044659" cy="1399278"/>
          </a:xfrm>
          <a:prstGeom prst="rect">
            <a:avLst/>
          </a:prstGeom>
        </p:spPr>
      </p:pic>
      <p:sp>
        <p:nvSpPr>
          <p:cNvPr id="9" name="Content Placeholder 2">
            <a:extLst>
              <a:ext uri="{FF2B5EF4-FFF2-40B4-BE49-F238E27FC236}">
                <a16:creationId xmlns:a16="http://schemas.microsoft.com/office/drawing/2014/main" id="{AEBC3349-AFA9-A5D3-22B0-1600EB3B7CC6}"/>
              </a:ext>
            </a:extLst>
          </p:cNvPr>
          <p:cNvSpPr txBox="1">
            <a:spLocks/>
          </p:cNvSpPr>
          <p:nvPr/>
        </p:nvSpPr>
        <p:spPr>
          <a:xfrm>
            <a:off x="838200" y="4248202"/>
            <a:ext cx="7720584" cy="2913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Closed component detection failing for certain characters in License Plate.</a:t>
            </a:r>
          </a:p>
        </p:txBody>
      </p:sp>
      <p:pic>
        <p:nvPicPr>
          <p:cNvPr id="11" name="Picture 10" descr="The back of a car&#10;&#10;Description automatically generated with medium confidence">
            <a:extLst>
              <a:ext uri="{FF2B5EF4-FFF2-40B4-BE49-F238E27FC236}">
                <a16:creationId xmlns:a16="http://schemas.microsoft.com/office/drawing/2014/main" id="{31E2998B-7513-3492-E2A9-F04911855D2E}"/>
              </a:ext>
            </a:extLst>
          </p:cNvPr>
          <p:cNvPicPr>
            <a:picLocks noChangeAspect="1"/>
          </p:cNvPicPr>
          <p:nvPr/>
        </p:nvPicPr>
        <p:blipFill>
          <a:blip r:embed="rId4"/>
          <a:stretch>
            <a:fillRect/>
          </a:stretch>
        </p:blipFill>
        <p:spPr>
          <a:xfrm>
            <a:off x="7778496" y="4422483"/>
            <a:ext cx="2828544" cy="2227904"/>
          </a:xfrm>
          <a:prstGeom prst="rect">
            <a:avLst/>
          </a:prstGeom>
        </p:spPr>
      </p:pic>
    </p:spTree>
    <p:extLst>
      <p:ext uri="{BB962C8B-B14F-4D97-AF65-F5344CB8AC3E}">
        <p14:creationId xmlns:p14="http://schemas.microsoft.com/office/powerpoint/2010/main" val="1234608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TotalTime>
  <Words>504</Words>
  <Application>Microsoft Macintosh PowerPoint</Application>
  <PresentationFormat>Widescreen</PresentationFormat>
  <Paragraphs>59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Lato</vt:lpstr>
      <vt:lpstr>Office Theme</vt:lpstr>
      <vt:lpstr>License Plate Character Recognition</vt:lpstr>
      <vt:lpstr>Framework: Pre-Processing</vt:lpstr>
      <vt:lpstr>Detecting License Plate</vt:lpstr>
      <vt:lpstr>PowerPoint Presentation</vt:lpstr>
      <vt:lpstr>Segment Characters</vt:lpstr>
      <vt:lpstr>Classification &amp; Character Recognition</vt:lpstr>
      <vt:lpstr>PowerPoint Presentation</vt:lpstr>
      <vt:lpstr>Evaluation Of Results</vt:lpstr>
      <vt:lpstr>Problems Encountered</vt:lpstr>
      <vt:lpstr>PowerPoint Presentation</vt:lpstr>
      <vt:lpstr>Lessons learned</vt:lpstr>
      <vt:lpstr>What else could be done (if you had more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5524 Project Presentation</dc:title>
  <dc:creator>Awasthi, Sarthak</dc:creator>
  <cp:lastModifiedBy>Kansal, Vritangi</cp:lastModifiedBy>
  <cp:revision>10</cp:revision>
  <dcterms:created xsi:type="dcterms:W3CDTF">2022-11-26T21:58:59Z</dcterms:created>
  <dcterms:modified xsi:type="dcterms:W3CDTF">2022-11-27T23:35:53Z</dcterms:modified>
</cp:coreProperties>
</file>